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6" r:id="rId10"/>
    <p:sldId id="267" r:id="rId11"/>
    <p:sldId id="318" r:id="rId12"/>
    <p:sldId id="319" r:id="rId13"/>
    <p:sldId id="320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3" r:id="rId39"/>
    <p:sldId id="292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3" r:id="rId49"/>
    <p:sldId id="302" r:id="rId50"/>
    <p:sldId id="304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s-U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38059D-2AFD-4A6A-B00A-075084AE86E6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A49DA-4A85-4480-8AD4-EA03235021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38059D-2AFD-4A6A-B00A-075084AE86E6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A49DA-4A85-4480-8AD4-EA03235021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38059D-2AFD-4A6A-B00A-075084AE86E6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A49DA-4A85-4480-8AD4-EA03235021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38059D-2AFD-4A6A-B00A-075084AE86E6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A49DA-4A85-4480-8AD4-EA03235021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38059D-2AFD-4A6A-B00A-075084AE86E6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A49DA-4A85-4480-8AD4-EA03235021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38059D-2AFD-4A6A-B00A-075084AE86E6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A49DA-4A85-4480-8AD4-EA03235021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38059D-2AFD-4A6A-B00A-075084AE86E6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A49DA-4A85-4480-8AD4-EA03235021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38059D-2AFD-4A6A-B00A-075084AE86E6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A49DA-4A85-4480-8AD4-EA03235021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38059D-2AFD-4A6A-B00A-075084AE86E6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A49DA-4A85-4480-8AD4-EA03235021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38059D-2AFD-4A6A-B00A-075084AE86E6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A49DA-4A85-4480-8AD4-EA03235021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UY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s-UY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38059D-2AFD-4A6A-B00A-075084AE86E6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A49DA-4A85-4480-8AD4-EA03235021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638059D-2AFD-4A6A-B00A-075084AE86E6}" type="datetimeFigureOut">
              <a:rPr lang="en-US" smtClean="0"/>
              <a:pPr/>
              <a:t>3/29/2019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3BA49DA-4A85-4480-8AD4-EA032350211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9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2657"/>
            <a:ext cx="1188000" cy="1800200"/>
          </a:xfrm>
          <a:prstGeom prst="rect">
            <a:avLst/>
          </a:prstGeom>
          <a:noFill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9741" y="332656"/>
            <a:ext cx="2222699" cy="183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375756" y="797803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Факултет медицинских наука</a:t>
            </a:r>
          </a:p>
          <a:p>
            <a:pPr algn="ctr"/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Универзитет у Крагујевцу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1340768"/>
            <a:ext cx="9144000" cy="151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sr-Cyrl-R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Други модул</a:t>
            </a:r>
            <a:r>
              <a:rPr kumimoji="0" lang="sr-Cyrl-RS" sz="240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: </a:t>
            </a:r>
            <a:r>
              <a:rPr kumimoji="0" lang="ru-RU" sz="24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Основи физиологије 2</a:t>
            </a:r>
            <a:endParaRPr lang="sr-Cyrl-RS" sz="2400" b="1" kern="0" dirty="0">
              <a:solidFill>
                <a:schemeClr val="tx2"/>
              </a:solidFill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0" y="2636912"/>
            <a:ext cx="9144000" cy="1514599"/>
          </a:xfrm>
        </p:spPr>
        <p:txBody>
          <a:bodyPr/>
          <a:lstStyle/>
          <a:p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Физиологија гастроинтастиналног тракта. </a:t>
            </a:r>
            <a:br>
              <a:rPr lang="ru-RU" sz="3200" b="1" u="sng" dirty="0" smtClean="0">
                <a:latin typeface="Calibri" pitchFamily="34" charset="0"/>
                <a:cs typeface="Calibri" pitchFamily="34" charset="0"/>
              </a:rPr>
            </a:b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Метаболизам и регулација телесне температуре.</a:t>
            </a:r>
            <a:endParaRPr lang="en-US" sz="3200" b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07804" y="4509120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kern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Осма </a:t>
            </a:r>
            <a:r>
              <a:rPr lang="sr-Cyrl-RS" sz="2400" kern="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rPr>
              <a:t>недеља наставе</a:t>
            </a:r>
            <a:endParaRPr lang="en-US" sz="2400" kern="0" dirty="0">
              <a:solidFill>
                <a:schemeClr val="tx2"/>
              </a:solidFill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1371600" y="5229200"/>
            <a:ext cx="6400800" cy="120168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sr-Cyrl-RS" dirty="0" smtClean="0">
                <a:latin typeface="Calibri" pitchFamily="34" charset="0"/>
                <a:cs typeface="Calibri" pitchFamily="34" charset="0"/>
              </a:rPr>
              <a:t>Катедра за Физиологију</a:t>
            </a:r>
          </a:p>
          <a:p>
            <a:pPr>
              <a:spcBef>
                <a:spcPts val="0"/>
              </a:spcBef>
            </a:pPr>
            <a:r>
              <a:rPr lang="sr-Cyrl-RS" dirty="0" smtClean="0">
                <a:latin typeface="Calibri" pitchFamily="34" charset="0"/>
                <a:cs typeface="Calibri" pitchFamily="34" charset="0"/>
              </a:rPr>
              <a:t>Доц. др Иван Срејовић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Покрети у гастроинтестиналном тракту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Покрети мешања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представљају изоловане контракције делова црева у дужини од неколико центиметара;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Разликују се у различитим деловима дигестивног тракта;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Трају од 5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s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до 30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а наредни покрети мешања захватају суседне делове црева;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Уз перисталтичке покрете омогућавају мешање садржаја дигестивног тракта.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3356992"/>
            <a:ext cx="6096000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Регулација функција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400" b="1" u="sng" dirty="0" smtClean="0">
                <a:latin typeface="Calibri" pitchFamily="34" charset="0"/>
                <a:cs typeface="Calibri" pitchFamily="34" charset="0"/>
              </a:rPr>
              <a:t>Нервна регулација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>
              <a:buFont typeface="Arial" pitchFamily="34" charset="0"/>
              <a:buChar char="•"/>
            </a:pPr>
            <a:r>
              <a:rPr lang="sr-Cyrl-RS" sz="2400" b="1" dirty="0" smtClean="0">
                <a:latin typeface="Calibri" pitchFamily="34" charset="0"/>
                <a:cs typeface="Calibri" pitchFamily="34" charset="0"/>
              </a:rPr>
              <a:t>Ентерички нервни систем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lvl="1">
              <a:buFont typeface="Arial" pitchFamily="34" charset="0"/>
              <a:buChar char="•"/>
            </a:pPr>
            <a:r>
              <a:rPr lang="sr-Cyrl-RS" sz="2400" b="1" dirty="0" smtClean="0">
                <a:latin typeface="Calibri" pitchFamily="34" charset="0"/>
                <a:cs typeface="Calibri" pitchFamily="34" charset="0"/>
              </a:rPr>
              <a:t>Аутономни нервни систем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lvl="1">
              <a:buFont typeface="Arial" pitchFamily="34" charset="0"/>
              <a:buChar char="•"/>
            </a:pPr>
            <a:r>
              <a:rPr lang="sr-Cyrl-RS" sz="2400" b="1" dirty="0" smtClean="0">
                <a:latin typeface="Calibri" pitchFamily="34" charset="0"/>
                <a:cs typeface="Calibri" pitchFamily="34" charset="0"/>
              </a:rPr>
              <a:t>Гастроинтестинални рефлекси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lvl="1">
              <a:buFont typeface="Arial" pitchFamily="34" charset="0"/>
              <a:buChar char="•"/>
            </a:pP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400" b="1" u="sng" dirty="0" smtClean="0">
                <a:latin typeface="Calibri" pitchFamily="34" charset="0"/>
                <a:cs typeface="Calibri" pitchFamily="34" charset="0"/>
              </a:rPr>
              <a:t>Хормонска регулација</a:t>
            </a:r>
            <a:endParaRPr lang="sr-Cyrl-RS" sz="2400" b="1" u="sng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Регулација функција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Ентерички нервни систем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састоји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од око 100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милиона неурона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(сензорни неурони, интернеурони и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моторни неурони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)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мијентерички плексус</a:t>
            </a:r>
            <a:r>
              <a:rPr lang="sr-Cyrl-R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sr-Cyrl-R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Ауербахов плексус</a:t>
            </a:r>
            <a:r>
              <a:rPr lang="sr-Cyrl-RS" sz="2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)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између спољашњег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лонгитудиналног и унутрашњег –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циркуларног мишићног слоја;</a:t>
            </a:r>
          </a:p>
          <a:p>
            <a:r>
              <a:rPr lang="ru-RU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субмукозни плексус </a:t>
            </a:r>
            <a:r>
              <a:rPr lang="ru-RU" sz="2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ru-RU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Мајснеров плексус</a:t>
            </a:r>
            <a:r>
              <a:rPr lang="ru-RU" sz="2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)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, између унутрашњег – циркуларног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мишићног слоја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слузнице.</a:t>
            </a:r>
          </a:p>
          <a:p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Мијентерички плексус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инервише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лонгитудинални и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циркуларни мишићни слој и превасходно је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везан за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контролу моторике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Субмукозни плексус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инервише епител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жлезда, цревне ендокрине жлезде и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субмукозне крвне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судове, и укључен је првенствено у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контролу интестиналне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секреције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Регулација функција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r>
              <a:rPr lang="ru-RU" sz="2000" b="1" u="sng" dirty="0" smtClean="0">
                <a:latin typeface="Calibri" pitchFamily="34" charset="0"/>
                <a:cs typeface="Calibri" pitchFamily="34" charset="0"/>
              </a:rPr>
              <a:t>Аутономни нервни </a:t>
            </a:r>
            <a:r>
              <a:rPr lang="ru-RU" sz="2000" b="1" u="sng" dirty="0" smtClean="0">
                <a:latin typeface="Calibri" pitchFamily="34" charset="0"/>
                <a:cs typeface="Calibri" pitchFamily="34" charset="0"/>
              </a:rPr>
              <a:t>систем и дигестивни систем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: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2000" b="1" u="sng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Дигестивни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тракт добија двојну инервацију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из аутономног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нервног система – </a:t>
            </a:r>
            <a:r>
              <a:rPr lang="ru-RU" sz="2000" b="1" u="sng" dirty="0" smtClean="0">
                <a:latin typeface="Calibri" pitchFamily="34" charset="0"/>
                <a:cs typeface="Calibri" pitchFamily="34" charset="0"/>
              </a:rPr>
              <a:t>парасимпатичка холинергичка </a:t>
            </a:r>
            <a:r>
              <a:rPr lang="ru-RU" sz="2000" b="1" u="sng" dirty="0" smtClean="0">
                <a:latin typeface="Calibri" pitchFamily="34" charset="0"/>
                <a:cs typeface="Calibri" pitchFamily="34" charset="0"/>
              </a:rPr>
              <a:t>активност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углавном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 подстиче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активност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гастроинтастиналног система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а </a:t>
            </a:r>
            <a:r>
              <a:rPr lang="ru-RU" sz="2000" b="1" u="sng" dirty="0" smtClean="0">
                <a:latin typeface="Calibri" pitchFamily="34" charset="0"/>
                <a:cs typeface="Calibri" pitchFamily="34" charset="0"/>
              </a:rPr>
              <a:t>симпатичка </a:t>
            </a:r>
            <a:r>
              <a:rPr lang="ru-RU" sz="2000" b="1" u="sng" dirty="0" smtClean="0">
                <a:latin typeface="Calibri" pitchFamily="34" charset="0"/>
                <a:cs typeface="Calibri" pitchFamily="34" charset="0"/>
              </a:rPr>
              <a:t>адренергичка активност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углавном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смањује активност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гастроинтастиналног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система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Парасимпатичка инервација потиче од </a:t>
            </a:r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n. </a:t>
            </a:r>
            <a:r>
              <a:rPr lang="en-US" sz="2000" i="1" dirty="0" err="1" smtClean="0">
                <a:latin typeface="Calibri" pitchFamily="34" charset="0"/>
                <a:cs typeface="Calibri" pitchFamily="34" charset="0"/>
              </a:rPr>
              <a:t>vagus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-а (инервише једњак, желудац, панкреас, танко (врло слабо инервисано) и прву половину дебелог црева) и од сакралног дела парасимпатикуса (инервише дисталну половину дебелог црева);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Сипатичка инервација потиче из кичмене мождине (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Th5 – L2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 algn="just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Количина хране која се уноси одређена је жељом за уносом хране –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глад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Жеља за уносом одређене врсте хране –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апетит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Механичка обрада хране се одвија на више нивоа у гастроинтестиналном тракту: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уста,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ждрело,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једњак,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желудац,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танко црево,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дебело црево.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492896"/>
            <a:ext cx="3933220" cy="4316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Жвакање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хране се одвија синергистичким деловањем зуба и мастикаторних мишића – секутићи сецкају и кидају храну, кутњаци мељу храну;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Највећи део мастикаторних мишића је инервисан гранама петог кранијалног нерва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n. </a:t>
            </a:r>
            <a:r>
              <a:rPr lang="en-US" sz="2000" b="1" dirty="0" err="1" smtClean="0">
                <a:latin typeface="Calibri" pitchFamily="34" charset="0"/>
                <a:cs typeface="Calibri" pitchFamily="34" charset="0"/>
              </a:rPr>
              <a:t>trigeminus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), а процес жвакања контролишу једра у можданом стаблу;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Жвакање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има кључну улогу у процесу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варења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дигестивни ензими делују само на површину честица хране;</a:t>
            </a:r>
          </a:p>
          <a:p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Рефлекс жвакања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састоји се више фаза – као последица постојања залогаја хране у устима настаје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рефлексна инхибиција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мастикаторних мишића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спуштање доње вилице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чиме се активира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рефлекс на истезање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настаје контракција мастикаторних мишића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подизање доње вилице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Гутање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је сложен процес који се условно дели на три фазе:</a:t>
            </a:r>
          </a:p>
          <a:p>
            <a:pPr lvl="1"/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вољна фаза гутања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lvl="1"/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фарингеална фаза гутања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lvl="1"/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езофагеална фаза гутања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lvl="1"/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Вољна фаза гутања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сажвакани залогај хране се вољно потискује ка ждрелу померањем језика навише и уназад ка непцу, од овог стадијума гутање постаје у потпуности аутоматска радња;</a:t>
            </a: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Фарингеална фаза гутања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меко непце се помера навише и затвара хоане, палатофарингеални набори се померају медијално, гласне жице се приљубљују једна уз другу, ларинкс се помера напред и навише, епиглотис се спушта преко ортвора гркљана, релаксација фарингоезофагеалног сфинктера;</a:t>
            </a: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Езофагеална фаза гутања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две врсте перисталтичких покрета једњака (примарни и секундарни), релаксација доњег езофагеалног сфинктера.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1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8838" y="990600"/>
            <a:ext cx="488632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Моторне функције желуца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подразумевају:</a:t>
            </a:r>
          </a:p>
          <a:p>
            <a:pPr lvl="1"/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депоновање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складиштење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хране;</a:t>
            </a:r>
          </a:p>
          <a:p>
            <a:pPr lvl="1"/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мешање хране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са желудачним соковима док не настане полутечна мешавина – </a:t>
            </a: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химус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постепено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пражњење желуца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прелазак химуса из желуца у танко црево.</a:t>
            </a:r>
          </a:p>
        </p:txBody>
      </p:sp>
      <p:pic>
        <p:nvPicPr>
          <p:cNvPr id="4" name="Picture 2" descr="C:\Users\Vladimir Zivkovic\Desktop\GANONG\SLIKE\XXV POGLAVLjE\PNG\Gano024_Fig_25-0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2996952"/>
            <a:ext cx="3962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Храна која доспева у желудац депонује се у концентричним круговима, при чему се храна која је најскорије доспела у желудац налази у средини, најближе езофагеалном отвору;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Што храна више истеже зидове желуца, вагусним рефлексом смањује се тонус глатке мускулатуре желудачног зида;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Смањењем тонуса зидова желуца повећава се његова запремина – максимално до 1,5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L;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C:\Users\Vladimir Zivkovic\Desktop\GANONG\SLIKE\XXV POGLAVLjE\PNG\Gano024_Fig_25-04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0712" y="3645024"/>
            <a:ext cx="2773288" cy="266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Ð ÐµÐ·ÑÐ»ÑÐ°Ñ ÑÐ»Ð¸ÐºÐ° Ð·Ð° emptying of the Stomac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36" y="4005064"/>
            <a:ext cx="6175648" cy="2136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Основни принципи физиологије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Гастроинтестинални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алиментарни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дигестивни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тракт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обезбеђује стално снабдевање организма водом, хранљивим материјама и електролитима, кроз више међусобно повезаних процеса:</a:t>
            </a:r>
          </a:p>
          <a:p>
            <a:pPr marL="895350" indent="-352425">
              <a:buFont typeface="Arial" pitchFamily="34" charset="0"/>
              <a:buChar char="•"/>
            </a:pP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кретање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хране кроз гастроинтестинални тракт;</a:t>
            </a:r>
          </a:p>
          <a:p>
            <a:pPr marL="895350" indent="-352425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лучење дигестивних сокова и </a:t>
            </a: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варење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хране;</a:t>
            </a:r>
          </a:p>
          <a:p>
            <a:pPr marL="895350" indent="-352425">
              <a:buFont typeface="Arial" pitchFamily="34" charset="0"/>
              <a:buChar char="•"/>
            </a:pP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апсорпција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воде, електролита и продуката варења хране;</a:t>
            </a:r>
          </a:p>
          <a:p>
            <a:pPr marL="895350" indent="-352425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циркулација крви кроз гастроинтестинални систем и преузимање апсорбованих супстанци у крв;</a:t>
            </a:r>
          </a:p>
          <a:p>
            <a:pPr marL="895350" indent="-352425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локална, нервна и ендокрина </a:t>
            </a: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регулација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наведених процеса.</a:t>
            </a:r>
          </a:p>
          <a:p>
            <a:pPr marL="895350" indent="-352425"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Варење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представља сложен процес физичке и хемијске обраде унете хране у дигестивном систему, који има за циљ да унету храну припреми и разложи на састојке који могу да се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апсорбују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361950" indent="-361950"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Апсорпција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обухвата процесе преузимања продуката варења из лумена у ћелије слузнице гастроинтестиналног тракта.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Све док се у желуцу налази храна, од тела желуца ка антруму крећу се слаби перисталтички таласи - покрети мешања;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Како се перисталтички таласи приближавају антруму постају интензивнији и прелазе у снажне перисталтичке прстенове који потискују антрални садржај ка пилорусу;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При сваком перисталтичком таласу само неколико милилитара химуса прелази у дуоденум, а остатак антралног садржаја се враћа ка телу желуца 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ретропулзија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Ð ÐµÐ·ÑÐ»ÑÐ°Ñ ÑÐ»Ð¸ÐºÐ° Ð·Ð° emptying of the Stomac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36" y="4005064"/>
            <a:ext cx="6175648" cy="2136526"/>
          </a:xfrm>
          <a:prstGeom prst="rect">
            <a:avLst/>
          </a:prstGeom>
          <a:noFill/>
        </p:spPr>
      </p:pic>
      <p:pic>
        <p:nvPicPr>
          <p:cNvPr id="7" name="Picture 2" descr="C:\Users\Vladimir Zivkovic\Desktop\GANONG\SLIKE\XXV POGLAVLjE\PNG\Gano024_Fig_25-04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0712" y="3645024"/>
            <a:ext cx="2773288" cy="266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Пражњење желуца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зависи од међусобног односа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интензитета перисталтичких контракција антрума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(пилорусна пумпа)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тонуса пилорусног сфинктера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Снажни перисталтички таласи су око 6 пута јачи од уобичајених покрета мешања;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Циркуларни мишићни слој је од 50% до 100% дебљи у регији пилорусног сфинктера и стално је слабо контрахован;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Ð ÐµÐ·ÑÐ»ÑÐ°Ñ ÑÐ»Ð¸ÐºÐ° Ð·Ð° emptying of the Stomac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36" y="4005064"/>
            <a:ext cx="6175648" cy="2136526"/>
          </a:xfrm>
          <a:prstGeom prst="rect">
            <a:avLst/>
          </a:prstGeom>
          <a:noFill/>
        </p:spPr>
      </p:pic>
      <p:pic>
        <p:nvPicPr>
          <p:cNvPr id="7" name="Picture 2" descr="C:\Users\Vladimir Zivkovic\Desktop\GANONG\SLIKE\XXV POGLAVLjE\PNG\Gano024_Fig_25-04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0712" y="3645024"/>
            <a:ext cx="2773288" cy="266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endParaRPr lang="sr-Cyrl-RS" sz="20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Брзина пражњења желуца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представља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резултанту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дејстава фактора који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поспешују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фактора који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инхибирају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пражњење желуца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Фактори који поспешују пражњење желуца</a:t>
            </a:r>
          </a:p>
          <a:p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Повећање запремине желуца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повећање количине желудачног садржаја </a:t>
            </a:r>
          </a:p>
          <a:p>
            <a:pPr lvl="1"/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активација мијентеричких рефлекса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који повећавају снагу пилорусне пумпе и смањују тонус пилорусног сфинкетра;</a:t>
            </a:r>
          </a:p>
          <a:p>
            <a:pPr lvl="1"/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Ефекат хормона гастрина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постојање специфичних продуката варења</a:t>
            </a:r>
          </a:p>
          <a:p>
            <a:pPr marL="762000" lvl="2" indent="-361950">
              <a:buFont typeface="Calibri" pitchFamily="34" charset="0"/>
              <a:buChar char="−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као одговор на присуство појединих продуката варења (пре свега меса) у антралној слузници се повећава продукција хормона гастрина – стимулише моторну активност тела желуца и повећава активност пилорусне пумпе.</a:t>
            </a:r>
          </a:p>
          <a:p>
            <a:pPr>
              <a:buNone/>
            </a:pPr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Фактори који инхибирају пражњење желуца</a:t>
            </a:r>
          </a:p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Инхибиторни ентерогастрички рефлекси</a:t>
            </a:r>
          </a:p>
          <a:p>
            <a:pPr lvl="1"/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локални рефлекси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који се одвијају у оквиру ентеричког нервног система у самом зиду дуоденума и желуца;</a:t>
            </a:r>
          </a:p>
          <a:p>
            <a:pPr lvl="1"/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рефлекси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чија се аферентна влакна пружају до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симпатичких паравертебралних ганглија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а еферентна инхибиторна симпатичка влакна се пружају до желуца;</a:t>
            </a:r>
          </a:p>
          <a:p>
            <a:pPr lvl="1"/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рефлекси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чија се аферентна влакна у саставу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вагуса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пружају до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центара у можданом стаблу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чија инхибиција смањује екцитаторне сигнале који се кроз вагусе пружају до желуца.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Фактори који могу да ативирају инхибиторне ентерогастричке рефлексе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истезање зида дуоденума;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иритација дуоденалне слузнице;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повећање киселости дуоденалног садржаја;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повећање осмолалности дуоденалног садржаја;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присуство разградних продуката поједних хранљивих материја (пре свега протеина, али и масти) у дуоденалном садржају.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Инхибиторни ефекат поједних цревних хормона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Као последица присуства масти у химусу у слузници јејунума се лучи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холецистокинин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инхибира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стимулаторне ефекете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гастрина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Као последица присуства масти и угљених хидрата у химусу горњи делови таког црева луче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гастрични инхибиторни пептид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може да инхибира пражњење желуца, у физиолошким концентрацијама углавном утиче на секрецију инсулина;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Као последица повећања киселости химуса у дуоденуму у дуоденалној слузници лучи се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секретин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хормон који смањује покретљивост гастроинтестиналног тракта.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Моторна активност танког црева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Покрети мешања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сегментне контракције;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Фреквенција покрета мешања је одређена фреквенцијом спорих таласа (енгл. </a:t>
            </a:r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basic electrical rhythm</a:t>
            </a:r>
            <a:r>
              <a:rPr lang="sr-Cyrl-RS" sz="20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BER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Фреквенција се креће од 12 (дуоденум, проксимални јејунум) до 8 (терминални илеум);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3327400"/>
            <a:ext cx="4572000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Моторна активност танког црева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Перисталтички таласи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омогућавају кретање химуса у кранио-каудалном смеру брзином 0,5-2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cm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/минут;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Перисталтички таласи потискују химус дуж 3-5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cm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црева а затим се губе;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Кретање химуса кроз танко црево просечно траје 3-5 сати.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3327400"/>
            <a:ext cx="4572000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Контрола моторне активности танког црева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може бити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нервна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хормонска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>
              <a:buNone/>
            </a:pPr>
            <a:endParaRPr lang="sr-Cyrl-RS" sz="2000" b="1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Нервна контрола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Гастро-ентерички рефлекс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повећање запремине желуца и истезање зида желуца након оброка повећава мотилитет танког црева;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Хормонска контрола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Хормни који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повећавају мотилитет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танког црева: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гастрин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холецистокинин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инсулин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мотилин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серотонин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Хормони који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смањују мотилитет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танког црева: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секретин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глукагон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Улога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илео-цекалног сфинктера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пражњењу танког црева и апсорпцији.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Моторна активност дебелог црева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Покрети мешања - хаустрације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Представљају еквивалент сегментним контракцијама танког црева;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Захватају око 2,5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cm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циркуларнох мишићног слоја, лонгитудинални мишићни слој дебелог црева је организован у три уздужне пруге - </a:t>
            </a:r>
            <a:r>
              <a:rPr lang="en-US" sz="2000" b="1" i="1" u="sng" dirty="0" err="1" smtClean="0">
                <a:latin typeface="Calibri" pitchFamily="34" charset="0"/>
                <a:cs typeface="Calibri" pitchFamily="34" charset="0"/>
              </a:rPr>
              <a:t>teniae</a:t>
            </a:r>
            <a:r>
              <a:rPr lang="en-US" sz="2000" b="1" i="1" u="sng" dirty="0" smtClean="0">
                <a:latin typeface="Calibri" pitchFamily="34" charset="0"/>
                <a:cs typeface="Calibri" pitchFamily="34" charset="0"/>
              </a:rPr>
              <a:t> coli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Комбиноване контракције циркуларног и лонгитудиналног слоја узрокују појаву врећастих проширења дебелог црева –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хаустрације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C:\Users\Vladimir Zivkovic\Desktop\GANONG\SLIKE\XXVII POGLAVLjE\PNG\Gan024_Fig_27-0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1175" y="4005064"/>
            <a:ext cx="3041650" cy="27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Функционална анатомија гастроинтестиналног тракта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908720"/>
            <a:ext cx="5181600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30707"/>
            <a:ext cx="4355976" cy="3792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Моторна активност дебелог црева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Пропулзивни покрети – “Масовни” покрети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Кретње фекалних маса у дебелом цреву ка анусу настаје као последица комбинације хаустрација и масовних покрета;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Масовни покрети предсетављају прстенасте контракције које захватају око 20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cm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циркуларног мишићног слоја, при чему се губе хаустрације;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Достижу максимум за око 30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након чега следи релаксција у наредна 2-3 минута;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Настају неколико пута током дана.</a:t>
            </a:r>
          </a:p>
        </p:txBody>
      </p:sp>
      <p:pic>
        <p:nvPicPr>
          <p:cNvPr id="5" name="Picture 2" descr="C:\Users\Vladimir Zivkovic\Desktop\GANONG\SLIKE\XXVII POGLAVLjE\PNG\Gan024_Fig_27-0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1175" y="4005064"/>
            <a:ext cx="3041650" cy="27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Дефекациони рефлекс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Дефекациони рефлекс представља сложен рефлекс који се састоји из: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унутрашњег (интристичког) дефекационог рефлекса,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парасимпатичког дефекационог рефлекса,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вољне контроле дефекације.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7738" y="2997200"/>
            <a:ext cx="7248525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Дефекациони рефлекс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Унутрашњи дефекациони рефлекс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када фекалне масе доспеју до ректума, истезање зида ректума иницира аферентне сигнале који преко мијентеричког нервног плексуса изазивају слабе перисталтичке контракције десцендентног и сигмоидног колона и ректума.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Парасимпатички дефекациони рефлекс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стимулација нервних завршетака у ректуму изазива пренос аферентних сигнала до сакралних сегмента кичмене мождине, а еферентни сигнали кроз парасимпатичка влакна у саставу пелвичких нерава изазивају снажне перисталтичке таласе који захватају десцендентни и сигмоидни колон и ректум, уз истоврмену релаксацију унутрашњег аналног сфинктера.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Вољна контрола дефекације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вољна контрола спољашњег аналног сфинктера се одвија преко пудендалних нерава.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Обрада унете хране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Дефекациони рефлекс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4088" y="1916832"/>
            <a:ext cx="469582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Две основне улоге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секреторних жлезда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дигестивном систему:</a:t>
            </a:r>
          </a:p>
          <a:p>
            <a:pPr lvl="1"/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секреција дигестивних ензима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lvl="1"/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секреција слузи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мукус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).</a:t>
            </a:r>
          </a:p>
          <a:p>
            <a:pPr lvl="1"/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Врсте жлезда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дигестивном систему:</a:t>
            </a:r>
          </a:p>
          <a:p>
            <a:pPr marL="762000" lvl="2" indent="-361950">
              <a:buFont typeface="Calibri" pitchFamily="34" charset="0"/>
              <a:buChar char="−"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једноћелијске жлезде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(мукусне или пехарасте ћелије);</a:t>
            </a:r>
          </a:p>
          <a:p>
            <a:pPr marL="762000" lvl="2" indent="-361950">
              <a:buFont typeface="Calibri" pitchFamily="34" charset="0"/>
              <a:buChar char="−"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уврати епитела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у субмукозу (Либеркинове крипте);</a:t>
            </a:r>
          </a:p>
          <a:p>
            <a:pPr marL="762000" lvl="2" indent="-361950">
              <a:buFont typeface="Calibri" pitchFamily="34" charset="0"/>
              <a:buChar char="−"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тубуларне жлезде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(жлезде које секретују пепсиноген у желуцу);</a:t>
            </a:r>
          </a:p>
          <a:p>
            <a:pPr marL="762000" lvl="2" indent="-361950">
              <a:buFont typeface="Calibri" pitchFamily="34" charset="0"/>
              <a:buChar char="−"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сложене жлезде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повезане са дигестивним трактом (пљувачне жлезде, јетра, панкреас)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520382"/>
            <a:ext cx="3120872" cy="2337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218238"/>
            <a:ext cx="1805396" cy="2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Регулација секреције у гастроинтестиналном систему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Улога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ентеричког нервног система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регулацији секреције:</a:t>
            </a:r>
          </a:p>
          <a:p>
            <a:pPr lvl="1"/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тактилне дражи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тактилна стимулација;</a:t>
            </a:r>
          </a:p>
          <a:p>
            <a:pPr lvl="1"/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хемијске дражи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хемијска иритација;</a:t>
            </a:r>
          </a:p>
          <a:p>
            <a:pPr lvl="1"/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механички стимулуси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растезање зида дигестивног тракта;</a:t>
            </a:r>
          </a:p>
          <a:p>
            <a:pPr marL="457200" lvl="1" indent="-457200">
              <a:buFont typeface="Arial" pitchFamily="34" charset="0"/>
              <a:buChar char="•"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Повећање секреције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мукуса из површинских једноћелијских жлезда и повећање секреције жлезда смештених дубље у зиду гастроинтестиналног система.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7804" y="4077072"/>
            <a:ext cx="3528392" cy="264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Регулација секреције у гастроинтестиналном систему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Улога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аутономног нервног система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регулацији секреције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/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парасимпатичка стимулација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јако стимулативно дејство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(пре свега 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горњим партијама дигестивног система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где парасимпатичка влакна потичу 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з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IX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 и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 X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 кранијалног нерва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пљувачне жлезде, езофагеалне жлезде, гастричне жлезде, Брунерове жлезде и панкреас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симпетичка стимулација –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благо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стимулативно дејство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поједним жлездама,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доминантно инхибиторно дејство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индиретно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 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вазоконстрикција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изазвана симпатичком стимулацијом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смањује жлездану секрецију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9822" y="4319784"/>
            <a:ext cx="3204356" cy="24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877272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Регулација секреције у гастроинтестиналном систему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Улога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хормона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регулацији секреције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/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гастрин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стимулише секрецију желудачне киселине и пепсина, стимулише пролиферацију мукозе желуца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танког и дебелог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црева;</a:t>
            </a:r>
          </a:p>
          <a:p>
            <a:pPr lvl="1"/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холецистокинин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стимулацше ензимску секрецију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панкреаса,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контракцију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жучне кесице и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релаксацију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Одијевог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сфинктера;</a:t>
            </a:r>
          </a:p>
          <a:p>
            <a:pPr lvl="1"/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секретин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повећава секрецију бикарбоната у изводним каналићима панкреаса, повећава ефекте холецистокинина на секрецију панкреасних ензима, инхибира секрецију желудачне киселине и повећава тонус пилорусног сфинктера;</a:t>
            </a:r>
          </a:p>
          <a:p>
            <a:pPr lvl="1"/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гастрички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инхибиторни полипептид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GIP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- стимулише секрецију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инсулина, смањује секрецију и мотеилитет желуца;</a:t>
            </a:r>
          </a:p>
          <a:p>
            <a:pPr lvl="1"/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вазоактивни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интестинални пептид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VIP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 – стимулише секрецију воде и електролита у цревима, дилатира крвне судове, инхибира секрецију желудачне киселине;</a:t>
            </a:r>
          </a:p>
          <a:p>
            <a:pPr lvl="1"/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соматостатин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-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инхибише секрецију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гастрина, GIP-а,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VIP-а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секретина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мотилина, егзокрину секрецију панкреаса, секрецију и мотилитет желуца, секрецију инсулина и глукагона.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 lvl="1"/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C:\Users\Vladimir Zivkovic\Desktop\GANONG\SLIKE\XXV POGLAVLjE\PNG\Gano024_Fig_25-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1944" y="1219200"/>
            <a:ext cx="5580112" cy="4876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Основни механизми секреције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Секреција органских супстанци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дифузија или активни транспорт састојака за синтезу из крви;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ослобађање енерије из АТР-а уз довољну количину органских састојака омогућава синтезу у ендоплазматском ретикулуму и Голџијевом апарату;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обрада синтетисаних једињења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Голџијевом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апарату и паковање у секреторне везикуле;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пражњење секреторних везикула деловањем одговарајућег стимулуса.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7804" y="4077072"/>
            <a:ext cx="3528392" cy="264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Глатка мускулатура дигестивног тракта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Глатки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мишићи зида гастроинтестиналног тракта организовани су у два слоја: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уздужни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лонгитудинални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 и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кружни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циркуларни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 слој;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Мишићне ћелије су међусобно повезане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порозним везама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b="1" i="1" dirty="0" smtClean="0">
                <a:latin typeface="Calibri" pitchFamily="34" charset="0"/>
                <a:cs typeface="Calibri" pitchFamily="34" charset="0"/>
              </a:rPr>
              <a:t>gap junctions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), које омогућавају лако кретање јона из ћелије у ћелију, па се тако електрични сигнали (импулси) који иницирају контракције преносе са ћелије на ћелију – мишићни слојеви у зиду гастроинтестиналног тракта функционишу као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целине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синцицијум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).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092" y="3789040"/>
            <a:ext cx="7647817" cy="2841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Основни механизми секреције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Секреција воде и електролита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активни транспорт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Cl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у ћелије као одговора на нервну стимулацију;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повећање електронегативности у ћелији изазива улазак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;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повећање осмолалности у ћелији изазива осмозу воде у ћелију и повећање запремине ћелије;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повећање хидростатског притиска изазива отварање секреторног пола ћелије и ослобађање воде и електолита у лумен.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7023" y="3956257"/>
            <a:ext cx="3529955" cy="2901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Желудачна секреција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Врсте жледа у желуцу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/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оксинтичке</a:t>
            </a:r>
            <a:r>
              <a:rPr lang="sr-Cyrl-RS" sz="2000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гастичне</a:t>
            </a:r>
            <a:r>
              <a:rPr lang="sr-Cyrl-RS" sz="2000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) </a:t>
            </a: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жлезде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lvl="1"/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пилорусне</a:t>
            </a:r>
            <a:r>
              <a:rPr lang="sr-Cyrl-RS" sz="2000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жлезде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lvl="1"/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мукусне</a:t>
            </a:r>
            <a:r>
              <a:rPr lang="sr-Cyrl-RS" sz="2000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просте</a:t>
            </a:r>
            <a:r>
              <a:rPr lang="sr-Cyrl-RS" sz="2000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) </a:t>
            </a: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жлезде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lvl="1"/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Оксинтичке</a:t>
            </a:r>
            <a:r>
              <a:rPr lang="sr-Cyrl-RS" sz="2000" u="sn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u="sng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гастичне</a:t>
            </a:r>
            <a:r>
              <a:rPr lang="sr-Cyrl-RS" sz="2000" u="sng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жлезде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762000" lvl="2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мукусне ћелије врата жлезде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1219200" lvl="3" indent="-361950">
              <a:buFont typeface="Arial" pitchFamily="34" charset="0"/>
              <a:buChar char="•"/>
            </a:pPr>
            <a:r>
              <a:rPr lang="sr-Cyrl-RS" dirty="0" smtClean="0">
                <a:latin typeface="Calibri" pitchFamily="34" charset="0"/>
                <a:cs typeface="Calibri" pitchFamily="34" charset="0"/>
              </a:rPr>
              <a:t>секретују </a:t>
            </a:r>
            <a:r>
              <a:rPr lang="sr-Cyrl-RS" b="1" u="sng" dirty="0" smtClean="0">
                <a:latin typeface="Calibri" pitchFamily="34" charset="0"/>
                <a:cs typeface="Calibri" pitchFamily="34" charset="0"/>
              </a:rPr>
              <a:t>слуз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62000" lvl="2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пептичке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главне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ћелије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1219200" lvl="3" indent="-361950">
              <a:buFont typeface="Arial" pitchFamily="34" charset="0"/>
              <a:buChar char="•"/>
            </a:pPr>
            <a:r>
              <a:rPr lang="sr-Cyrl-RS" dirty="0" smtClean="0">
                <a:latin typeface="Calibri" pitchFamily="34" charset="0"/>
                <a:cs typeface="Calibri" pitchFamily="34" charset="0"/>
              </a:rPr>
              <a:t>секретују </a:t>
            </a:r>
            <a:r>
              <a:rPr lang="sr-Cyrl-RS" b="1" u="sng" dirty="0" smtClean="0">
                <a:latin typeface="Calibri" pitchFamily="34" charset="0"/>
                <a:cs typeface="Calibri" pitchFamily="34" charset="0"/>
              </a:rPr>
              <a:t>пепсиноген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62000" lvl="2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перијеталне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оксинтичке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ћелије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1219200" lvl="3" indent="-361950">
              <a:buFont typeface="Arial" pitchFamily="34" charset="0"/>
              <a:buChar char="•"/>
            </a:pPr>
            <a:r>
              <a:rPr lang="sr-Cyrl-RS" dirty="0" smtClean="0">
                <a:latin typeface="Calibri" pitchFamily="34" charset="0"/>
                <a:cs typeface="Calibri" pitchFamily="34" charset="0"/>
              </a:rPr>
              <a:t>секретују </a:t>
            </a:r>
            <a:r>
              <a:rPr lang="en-US" b="1" u="sng" dirty="0" smtClean="0">
                <a:latin typeface="Calibri" pitchFamily="34" charset="0"/>
                <a:cs typeface="Calibri" pitchFamily="34" charset="0"/>
              </a:rPr>
              <a:t>HCl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b="1" u="sng" dirty="0" smtClean="0">
                <a:latin typeface="Calibri" pitchFamily="34" charset="0"/>
                <a:cs typeface="Calibri" pitchFamily="34" charset="0"/>
              </a:rPr>
              <a:t>унутрашњи фактор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.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1950" y="908720"/>
            <a:ext cx="370205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Механизам лучења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HCl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: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Cl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се активно транспортује из цитоплазме паријеталних ћелија у лумен, а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се транспортује из лумена у цитоплазму паријеталних ћелија;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Настаје електронегативност у лумену каналића од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-40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до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-70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чиме се ствара електрохемијски градијет који повлачи јоне К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из цитоплазме у лумен каналића;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Вода дисосује на Н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ОН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 Н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се активно мења за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деловањем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H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,K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-ATP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-азе.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040"/>
            <a:ext cx="4500395" cy="2824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67622" y="3933056"/>
            <a:ext cx="4676378" cy="259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Механизам лучења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HCl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: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каналићима постоји хиперосмоларана средина, вода осмозом прелази из цитоплазме у каналиће;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СО</a:t>
            </a:r>
            <a:r>
              <a:rPr lang="sr-Cyrl-RS" sz="2000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реагује се водом и награђује Н</a:t>
            </a:r>
            <a:r>
              <a:rPr lang="sr-Cyrl-RS" sz="2000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СО</a:t>
            </a:r>
            <a:r>
              <a:rPr lang="sr-Cyrl-RS" sz="20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која дисосује на Н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НСО</a:t>
            </a:r>
            <a:r>
              <a:rPr lang="sr-Cyrl-RS" sz="20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НСО</a:t>
            </a:r>
            <a:r>
              <a:rPr lang="sr-Cyrl-RS" sz="20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се на базалној страни ћелије замењује за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Cl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из крви;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Н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се секретују у лумен каналића.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040"/>
            <a:ext cx="4500395" cy="2824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67622" y="3933056"/>
            <a:ext cx="4676378" cy="259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Регулација секреције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HCl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Стимулација секреције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HCl: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растезање зида желуца;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тактилна стумулација;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хемијска стимулација.</a:t>
            </a:r>
          </a:p>
          <a:p>
            <a:pPr lvl="1"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8572" y="2924944"/>
            <a:ext cx="6326857" cy="366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Регулација секреције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HCl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Нервна регулација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/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стимулација вагусом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дорзално моторно једро вагуса –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n.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vagus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ентерички систем желуца – гастричне жлезде;</a:t>
            </a:r>
          </a:p>
          <a:p>
            <a:pPr lvl="1"/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стимулација ентеричког нервног система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активација рефлекса који се у потпуности одвијају у оквиру ентеричког нервног система.</a:t>
            </a:r>
          </a:p>
          <a:p>
            <a:pPr lvl="1"/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Хуморална регулација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762000" lvl="2" indent="-361950">
              <a:buFont typeface="Calibri" pitchFamily="34" charset="0"/>
              <a:buChar char="−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гастрин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62000" lvl="2" indent="-361950">
              <a:buFont typeface="Calibri" pitchFamily="34" charset="0"/>
              <a:buChar char="−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ацетилхолин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62000" lvl="2" indent="-361950">
              <a:buFont typeface="Calibri" pitchFamily="34" charset="0"/>
              <a:buChar char="−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хистамин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lvl="1"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0520" y="3484719"/>
            <a:ext cx="5933480" cy="3373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Регулација секреције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пепсиногена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Стимулација пептичких ћелија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ацетилхолином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n. </a:t>
            </a:r>
            <a:r>
              <a:rPr lang="en-US" sz="2000" i="1" dirty="0" err="1" smtClean="0">
                <a:latin typeface="Calibri" pitchFamily="34" charset="0"/>
                <a:cs typeface="Calibri" pitchFamily="34" charset="0"/>
              </a:rPr>
              <a:t>vagus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Стимулација пептичких ћелија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хлороводоничном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киселином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lvl="1"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3741" y="3429000"/>
            <a:ext cx="3560259" cy="2947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429056"/>
            <a:ext cx="5580112" cy="3228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446449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Фазе желудачне секреције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цефаличка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почиње пре доспевања хране у желудац – иницира је помисао на храну, гледање, мирисање или пробање хране;</a:t>
            </a:r>
          </a:p>
          <a:p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гастричка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почиње када храна стичне у желудац – вагални рефлекс, ентерички рефлекси, гастрински механизам;</a:t>
            </a:r>
          </a:p>
          <a:p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интестинална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присуство хране у горњим партијама танког црева – стимулација секреције  мале количине желудачног сока – утицај мале количине гастрина кога секретује мукоза дуоденума.</a:t>
            </a:r>
          </a:p>
          <a:p>
            <a:pPr lvl="1"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4795" y="1412776"/>
            <a:ext cx="4713709" cy="364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Панкреасна секреција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052736"/>
            <a:ext cx="467210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Панкреасна секреција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Секреција егзокриног панкреаса достиже максимум када химус доспе у горње партије танког црева, а садржај панкреасног сока је условљен врстом хранљивих материја која доминира у садржају химуса.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Ацинуси панкреаса секретују ензиме за разградњу све три врсте хранљивих материја: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протеина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угљених хидрата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липида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lvl="1"/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дигестија протеина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трипсин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химотрипсин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карбоксиполипептидазе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еластазе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луче се у неактивном облику (проензими), активирају се тек у лумену танког црева – ентерокиназа и активирани трипсин;</a:t>
            </a:r>
          </a:p>
          <a:p>
            <a:pPr lvl="1"/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дигестија угљених хидрата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панкреасна амилаза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lvl="1"/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дигестија липида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панкреасна липаза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фосфолипаза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холестеролестераза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Глатка мускулатура дигестивног тракта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Електрична активност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глатке мускулатуре дигестивног тракта:</a:t>
            </a:r>
          </a:p>
          <a:p>
            <a:pPr marL="714375" indent="-352425">
              <a:buFont typeface="Calibri" pitchFamily="34" charset="0"/>
              <a:buChar char="−"/>
            </a:pP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мировни мембрански потенцијал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14375" indent="-352425">
              <a:buFont typeface="Calibri" pitchFamily="34" charset="0"/>
              <a:buChar char="−"/>
            </a:pP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спори таласи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14375" indent="-352425">
              <a:buFont typeface="Calibri" pitchFamily="34" charset="0"/>
              <a:buChar char="−"/>
            </a:pP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шиљати потенцијали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492896"/>
            <a:ext cx="45339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4608512" cy="5616624"/>
          </a:xfrm>
        </p:spPr>
        <p:txBody>
          <a:bodyPr/>
          <a:lstStyle/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Панкреасна секреција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>
              <a:buNone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Секреција бистрог панкреасног сока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богатог бикарбонатима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СО</a:t>
            </a:r>
            <a:r>
              <a:rPr lang="sr-Cyrl-RS" sz="2000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реагује се водом и награђује Н</a:t>
            </a:r>
            <a:r>
              <a:rPr lang="sr-Cyrl-RS" sz="2000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СО</a:t>
            </a:r>
            <a:r>
              <a:rPr lang="sr-Cyrl-RS" sz="20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која дисосује на Н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НСО</a:t>
            </a:r>
            <a:r>
              <a:rPr lang="sr-Cyrl-RS" sz="20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НСО</a:t>
            </a:r>
            <a:r>
              <a:rPr lang="sr-Cyrl-RS" sz="20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се, заједно са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активно транспортује кроз луминални део  мембране у лумен каналића; 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Н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се на базалној страни мембране замењује за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из крви;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Померање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НСО</a:t>
            </a:r>
            <a:r>
              <a:rPr lang="sr-Cyrl-RS" sz="2000" baseline="-25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стара осмотски притисак који повлачи воду у лумен каналића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1174" y="1916832"/>
            <a:ext cx="4234598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Регулација панкреасн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e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 секрециј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e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Нервна регулација</a:t>
            </a:r>
          </a:p>
          <a:p>
            <a:pPr lvl="1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парасимпатичка стумилација (</a:t>
            </a:r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n. </a:t>
            </a:r>
            <a:r>
              <a:rPr lang="en-US" sz="2000" i="1" dirty="0" err="1" smtClean="0">
                <a:latin typeface="Calibri" pitchFamily="34" charset="0"/>
                <a:cs typeface="Calibri" pitchFamily="34" charset="0"/>
              </a:rPr>
              <a:t>vagus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 – повећање панкреасне секреције;</a:t>
            </a:r>
          </a:p>
          <a:p>
            <a:pPr lvl="1"/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Хормонска регулација</a:t>
            </a:r>
          </a:p>
          <a:p>
            <a:pPr marL="762000" lvl="2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ацетилхолин – стимулација секреције панкреасних ензима;</a:t>
            </a:r>
          </a:p>
          <a:p>
            <a:pPr marL="762000" lvl="2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холецистокинин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стимулација секреције панкреасних ензима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62000" lvl="2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гастрин – стимулација секреције панкреасних ензима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762000" lvl="2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секретин – стимулација секреције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бистрог панкреасног сока.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Регулација панкреасн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e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 секрециј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e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0750" y="1676747"/>
            <a:ext cx="476250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Фазе панкреасне секреције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цефаличка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током ове фазе секретује се око 20% панкреасних ензима – стимулуси попут помисли на храну, гледања и мирисања хране повећавају ослобађање ацетилхолина на нервним завршецима вагуса у панкреасу – повећање секреције;</a:t>
            </a:r>
          </a:p>
          <a:p>
            <a:r>
              <a:rPr lang="sr-Cyrl-R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гастричка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присуство хране у желуцу поредсетвом рефлекса који подразумевају укључивање вагуса изазивају секрецију додатних 5 до 10% панкреасних ензима;</a:t>
            </a:r>
          </a:p>
          <a:p>
            <a:r>
              <a:rPr lang="sr-Cyrl-R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интестинална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након уласка химуса у дуоденум почиње масовна секреција панкреасних ензима под дејством секретина.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Секреција жучи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Жуч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се састоји од </a:t>
            </a:r>
            <a:r>
              <a:rPr lang="ru-RU" sz="2000" b="1" u="sng" dirty="0" smtClean="0">
                <a:latin typeface="Calibri" pitchFamily="34" charset="0"/>
                <a:cs typeface="Calibri" pitchFamily="34" charset="0"/>
              </a:rPr>
              <a:t>жучних киселина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000" b="1" u="sng" dirty="0" smtClean="0">
                <a:latin typeface="Calibri" pitchFamily="34" charset="0"/>
                <a:cs typeface="Calibri" pitchFamily="34" charset="0"/>
              </a:rPr>
              <a:t>жучних пигмената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и других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супстанци растворених у алкалном раствору,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који је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по електролитном саставу сличан панкреасном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соку;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8283" y="2073221"/>
            <a:ext cx="5020221" cy="4784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708920"/>
            <a:ext cx="3891707" cy="3384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Секреција жучи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Жучне </a:t>
            </a:r>
            <a:r>
              <a:rPr lang="ru-RU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киселине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су најважнији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састојак жучи;</a:t>
            </a: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Омогућавају </a:t>
            </a:r>
            <a:r>
              <a:rPr lang="ru-RU" sz="2000" b="1" u="sng" dirty="0" smtClean="0">
                <a:latin typeface="Calibri" pitchFamily="34" charset="0"/>
                <a:cs typeface="Calibri" pitchFamily="34" charset="0"/>
              </a:rPr>
              <a:t>емулговање масти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, самим тим и њихово </a:t>
            </a:r>
            <a:r>
              <a:rPr lang="ru-RU" sz="2000" b="1" u="sng" dirty="0" smtClean="0">
                <a:latin typeface="Calibri" pitchFamily="34" charset="0"/>
                <a:cs typeface="Calibri" pitchFamily="34" charset="0"/>
              </a:rPr>
              <a:t>варење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Омогућавају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апсорпцију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разградних продуката липида кроз апикалну мембрану ентероцита;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Путем жучи се екскретују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билирубин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холестерол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разградни продукти метаболизма.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8869" y="3236029"/>
            <a:ext cx="4586263" cy="362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Секреција жучи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Примарна жуч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се из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хепатоцита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садржи велку количину жучних киселина и холестерола, као и других органских једињења;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Када доспе 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жучне каналиће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примарна жуч се разређује воденим раствором са високим садржајем натријума и бикарбоната 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секундарна жуч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Када допе 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жучну кесицу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из жучи се преузимају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Cl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вода, чиме се жуч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концентрује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до 5 пута.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94012" y="3673454"/>
            <a:ext cx="4355976" cy="318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Регулација пражњења жучне кесице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контракција жучне кесице – холецистокинин и ацетилхолин (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n.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vagus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;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контракција жучних путева – холецистокинин;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релаксација Одијевог сфинктера – холецистокинин, азот-моноксид (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NO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VIP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рецептивна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релаксација Одијевог сфинктера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изазвана пропагацијом перисталтичког таласа кроз зид дуоденума.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852862"/>
            <a:ext cx="3995738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Секреција у танком цреву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Брунерове жлезде</a:t>
            </a:r>
          </a:p>
          <a:p>
            <a:pPr lvl="1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секретују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мукус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богат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бикарбонатима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 који штити слузницу дуоденума од киселог желудачног садржаја;</a:t>
            </a:r>
          </a:p>
          <a:p>
            <a:pPr lvl="1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стимулишу их тактилни надражаји, хемијске супстанце, парасимпатичка активност (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n.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vagus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 и секретин;</a:t>
            </a:r>
          </a:p>
          <a:p>
            <a:pPr lvl="1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инхибира их симпатичка активност.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lvl="1"/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Дигестивни ензими које секретује танко црево:</a:t>
            </a:r>
          </a:p>
          <a:p>
            <a:pPr marL="762000" lvl="2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пептидазе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цепају веће пептиде до дипептида или појединачних аминокиселина;</a:t>
            </a:r>
          </a:p>
          <a:p>
            <a:pPr marL="762000" lvl="2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сахараза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малтаза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изомалтаза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лактаза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катализују дигестију дисахарида до моносахарида;</a:t>
            </a:r>
          </a:p>
          <a:p>
            <a:pPr marL="762000" lvl="2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интестинална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липаза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lvl="1"/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Секреторне функције гастроинтестиналног система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Секреција у танком цреву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Либеркинове крипте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секреција воденастог цревног сока 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активни транспорт хлорида и бикарбоната, праћено повлачењем позитивно наелектрисаних јона;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стварање хиперосмиларне средине у криптама изазива осмозу воде;</a:t>
            </a:r>
          </a:p>
          <a:p>
            <a:pPr lvl="1"/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скоро сва секретована течност у гастроинтестиналном систему се поново апсорбује чиме се спречава дехидрација организма.</a:t>
            </a: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512338"/>
            <a:ext cx="4110782" cy="334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590925"/>
            <a:ext cx="32670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Глатка мускулатура дигестивног тракта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Вредност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мировног мембранског потенцијала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износи око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-56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mV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при чему ова вредност може да се мења деловањем различитих фактора.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Фактори који повећавају позитивност мембранског потенцијала и могу да изазову деполаризацију:</a:t>
            </a:r>
          </a:p>
          <a:p>
            <a:pPr marL="714375" indent="-352425">
              <a:buFont typeface="Calibri" pitchFamily="34" charset="0"/>
              <a:buChar char="−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истезање;</a:t>
            </a:r>
          </a:p>
          <a:p>
            <a:pPr marL="714375" indent="-352425">
              <a:buFont typeface="Calibri" pitchFamily="34" charset="0"/>
              <a:buChar char="−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ацетилхолин;</a:t>
            </a:r>
          </a:p>
          <a:p>
            <a:pPr marL="714375" indent="-352425">
              <a:buFont typeface="Calibri" pitchFamily="34" charset="0"/>
              <a:buChar char="−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парасимпатикус;</a:t>
            </a:r>
          </a:p>
          <a:p>
            <a:pPr marL="714375" indent="-352425">
              <a:buFont typeface="Calibri" pitchFamily="34" charset="0"/>
              <a:buChar char="−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поједини хормони.</a:t>
            </a:r>
          </a:p>
          <a:p>
            <a:pPr marL="714375" indent="-352425"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Фактори који повећавају негативност</a:t>
            </a:r>
          </a:p>
          <a:p>
            <a:pPr>
              <a:buNone/>
              <a:tabLst>
                <a:tab pos="361950" algn="l"/>
              </a:tabLst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мембранског потенцијала и изазивају </a:t>
            </a:r>
          </a:p>
          <a:p>
            <a:pPr>
              <a:buNone/>
              <a:tabLst>
                <a:tab pos="361950" algn="l"/>
              </a:tabLst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хиперпоаризацију:</a:t>
            </a:r>
          </a:p>
          <a:p>
            <a:pPr marL="714375" indent="-352425">
              <a:buFont typeface="Calibri" pitchFamily="34" charset="0"/>
              <a:buChar char="−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адреналин и норадреналин;</a:t>
            </a:r>
          </a:p>
          <a:p>
            <a:pPr marL="714375" indent="-352425">
              <a:buFont typeface="Calibri" pitchFamily="34" charset="0"/>
              <a:buChar char="−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симпатикус;</a:t>
            </a:r>
          </a:p>
          <a:p>
            <a:pPr marL="714375" indent="-352425">
              <a:buFont typeface="Calibri" pitchFamily="34" charset="0"/>
              <a:buChar char="−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поједини хормони.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4925" y="2708920"/>
            <a:ext cx="40290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Варење и апсорпција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41" y="835024"/>
            <a:ext cx="8993918" cy="602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Варење и апсорпција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912" y="1484784"/>
            <a:ext cx="8792177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768" y="1844824"/>
            <a:ext cx="8784000" cy="393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Варење и апсорпција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Варење угљених хидрата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Варење угљених хидрата почиње у устима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амилаза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из пљувачних жлезда (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птијалин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Варење угљених хидрата у танком цреву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панкреасна амилаза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Варење угљених хидрата у епителу тенког црева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сахараза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малтаза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изомалтаза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лактаза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5888" y="3717032"/>
            <a:ext cx="637222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Варење и апсорпција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Апсорпција угљених хидрата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Глукоза и галактоза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Na</a:t>
            </a:r>
            <a:r>
              <a:rPr lang="en-US" sz="2000" b="1" baseline="30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0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зависни т</a:t>
            </a:r>
            <a:r>
              <a:rPr lang="en-US" sz="20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ранспорт</a:t>
            </a:r>
            <a:r>
              <a:rPr lang="sr-Cyrl-RS" sz="20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SGLT</a:t>
            </a:r>
            <a:r>
              <a:rPr lang="sr-Cyrl-RS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)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Фруктоза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олакшана дифузија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GLUT 5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96417" y="2451189"/>
            <a:ext cx="4351167" cy="440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0149" y="3645024"/>
            <a:ext cx="3463851" cy="30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Варење и апсорпција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Варење липида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Емулгација масти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под дејством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 жучних киселина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танком цреву;</a:t>
            </a:r>
          </a:p>
          <a:p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Варење масти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деловањем ензима:</a:t>
            </a:r>
          </a:p>
          <a:p>
            <a:pPr lvl="1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лингвална и желудачна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липаза (трибутираза) – мали квантитативни значај;</a:t>
            </a:r>
          </a:p>
          <a:p>
            <a:pPr lvl="1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панкреасна липаза;</a:t>
            </a:r>
          </a:p>
          <a:p>
            <a:pPr lvl="1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цревна липаза;</a:t>
            </a:r>
          </a:p>
          <a:p>
            <a:pPr lvl="1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холестеролестераза;</a:t>
            </a:r>
          </a:p>
          <a:p>
            <a:pPr lvl="1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фосфолипаза.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Ставарање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мицела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транспорт до цревног епитела.</a:t>
            </a: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5085184"/>
            <a:ext cx="40576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Варење и апсорпција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endParaRPr lang="sr-Cyrl-RS" sz="2000" b="1" u="sng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Апсорпција липида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Апсорпција липида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проста дифузија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масних киселина и моноглицерида.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80928"/>
            <a:ext cx="3535859" cy="313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996952"/>
            <a:ext cx="3662189" cy="261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Варење и апсорпција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Варење протеина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Варење протеина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почиње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у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желуцу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под дејством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пепсина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оптимална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pH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вредност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2-3)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;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Варење протеина у танком цреву 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трипсин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химотрипсин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(разлажу протеине до мањих пептида), еластаза (),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карбоксипептидазе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(уклањају аминокиселине са карбокси краја полипептидног ланца);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Варење протеина у епителу зида танког црева - 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аминопептидазе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(раскидају пептидне везе са амино краја полипептидног ланца) и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дипептидазе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разлажу дипептиде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2225" y="4293096"/>
            <a:ext cx="40195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Варење и апсорпција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Варење протеина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0466" y="1628800"/>
            <a:ext cx="5843068" cy="4609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Варење и апсорпција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Варење протеина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460" y="1772816"/>
            <a:ext cx="7489081" cy="4064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Варење и апсорпција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pPr>
              <a:buNone/>
            </a:pP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Апсорпција протеина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Апсорпција аминокиселина, дипептида и трипептида се углавном одвија котранспортом са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Апсорпција појединих аминокиселина се одвија олакшаном дифузијом.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3575" y="2996952"/>
            <a:ext cx="52768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Глатка мускулатура дигестивног тракта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Спори таласи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представљају ритмичке, таласасте промене мировног мемебранског потенцијала интензитета од 5 до 15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mV;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Фреквенција спорих таласа разликује се у поједним деловима гастроинтестиналног тракта:</a:t>
            </a:r>
          </a:p>
          <a:p>
            <a:pPr marL="714375" indent="-352425">
              <a:buFont typeface="Calibri" pitchFamily="34" charset="0"/>
              <a:buChar char="−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желудац – 3/минут;</a:t>
            </a:r>
          </a:p>
          <a:p>
            <a:pPr marL="714375" indent="-352425">
              <a:buFont typeface="Calibri" pitchFamily="34" charset="0"/>
              <a:buChar char="−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дуоденум – 12/минут;</a:t>
            </a:r>
          </a:p>
          <a:p>
            <a:pPr marL="714375" indent="-352425">
              <a:buFont typeface="Calibri" pitchFamily="34" charset="0"/>
              <a:buChar char="−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завршни део илеума – 8-9/минут;</a:t>
            </a:r>
          </a:p>
          <a:p>
            <a:pPr marL="714375" indent="-352425">
              <a:buFont typeface="Calibri" pitchFamily="34" charset="0"/>
              <a:buChar char="−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цекум – 6/минут;</a:t>
            </a:r>
          </a:p>
          <a:p>
            <a:pPr marL="714375" indent="-352425">
              <a:buFont typeface="Calibri" pitchFamily="34" charset="0"/>
              <a:buChar char="−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колон – 2/минут.</a:t>
            </a:r>
          </a:p>
          <a:p>
            <a:pPr marL="714375" indent="-352425">
              <a:buFont typeface="Calibri" pitchFamily="34" charset="0"/>
              <a:buChar char="−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marL="714375" indent="-352425">
              <a:buFont typeface="Calibri" pitchFamily="34" charset="0"/>
              <a:buChar char="−"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marL="361950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Спори таласи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настају активношћу посебних,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Кајалових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ћелија – водичи електричне активности глатких мишића дигестивног система;</a:t>
            </a:r>
          </a:p>
          <a:p>
            <a:pPr marL="361950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Спори таласи условљавају појаву правих аккционих потенцијала – шиљатих потенцијала и последично настајање контракција.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204864"/>
            <a:ext cx="338437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Гастроинтестинална (спланхничка) циркулација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0974" y="828674"/>
            <a:ext cx="4382053" cy="5696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52936"/>
            <a:ext cx="9144000" cy="720080"/>
          </a:xfrm>
        </p:spPr>
        <p:txBody>
          <a:bodyPr/>
          <a:lstStyle/>
          <a:p>
            <a:r>
              <a:rPr lang="sr-Cyrl-RS" sz="66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??? ПИТАЊА ???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Глатка мускулатура дигестивног тракта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Шиљати потенцијали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представљају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праве акционе потенцијале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настају када мировни мембрански потенцијал постане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позитивнији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од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-40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 mV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Трају дуго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(10-20 </a:t>
            </a:r>
            <a:r>
              <a:rPr lang="sr-Latn-RS" sz="2000" dirty="0" smtClean="0">
                <a:latin typeface="Calibri" pitchFamily="34" charset="0"/>
                <a:cs typeface="Calibri" pitchFamily="34" charset="0"/>
              </a:rPr>
              <a:t>ms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)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10 до 40 пута дуже од акционих потенцијала у дебелим нервним влакнима;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Повећањем спорих таласа поваћава се фреквенција шиљатих потенцијала;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Шиљати потенцијали настају активацијом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Са/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Na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канала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и уласком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Са</a:t>
            </a:r>
            <a:r>
              <a:rPr lang="sr-Cyrl-RS" sz="2000" b="1" u="sng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sr-Cyrl-RS" sz="2000" b="1" baseline="30000" dirty="0" smtClean="0">
                <a:latin typeface="Calibri" pitchFamily="34" charset="0"/>
                <a:cs typeface="Calibri" pitchFamily="34" charset="0"/>
              </a:rPr>
              <a:t>+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(за разлику од нерава, где улазак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sr-Cyrl-RS" sz="2000" baseline="30000" dirty="0" smtClean="0">
                <a:latin typeface="Calibri" pitchFamily="34" charset="0"/>
                <a:cs typeface="Calibri" pitchFamily="34" charset="0"/>
              </a:rPr>
              <a:t>+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омогућава акциони потенцијал!);</a:t>
            </a:r>
          </a:p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Улазак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Са</a:t>
            </a:r>
            <a:r>
              <a:rPr lang="sr-Cyrl-RS" sz="2000" b="1" u="sng" baseline="30000" dirty="0" smtClean="0">
                <a:latin typeface="Calibri" pitchFamily="34" charset="0"/>
                <a:cs typeface="Calibri" pitchFamily="34" charset="0"/>
              </a:rPr>
              <a:t>2+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омогућава иницијацију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контракције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Са-калмодулин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725304"/>
            <a:ext cx="3960440" cy="308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C:\Users\Vladimir Zivkovic\Desktop\GANONG\SLIKE\XXVII POGLAVLjE\PNG\Gan024_Fig_27-0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783784"/>
            <a:ext cx="3807718" cy="307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720080"/>
          </a:xfrm>
        </p:spPr>
        <p:txBody>
          <a:bodyPr/>
          <a:lstStyle/>
          <a:p>
            <a:r>
              <a:rPr lang="sr-Cyrl-RS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Покрети у гастроинтестиналном тракту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16624"/>
          </a:xfrm>
        </p:spPr>
        <p:txBody>
          <a:bodyPr/>
          <a:lstStyle/>
          <a:p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У гастроинтестиналном тракту јављају се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две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основне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врсте покрета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lvl="1"/>
            <a:r>
              <a:rPr lang="sr-Cyrl-R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пропулзивни покрети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sr-Cyrl-R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перисталтика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);</a:t>
            </a:r>
          </a:p>
          <a:p>
            <a:pPr lvl="1"/>
            <a:r>
              <a:rPr lang="sr-Cyrl-R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покрети мешања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lvl="1"/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Пропулзивни покрети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омогућавају кретње дуж гастроинтестиналног тракта;</a:t>
            </a: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Настаје као одговор на истезање зида гастроинтестиналног тракта – изнад места истезања настаје прстенаста контракција зида, а испод настаје релаксација;</a:t>
            </a: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Перисталтику контролише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мијентерички нервни плексус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– мијентерички (перисталтички) рефлекс;</a:t>
            </a:r>
          </a:p>
          <a:p>
            <a:pPr marL="361950" lvl="1" indent="-361950">
              <a:buFont typeface="Arial" pitchFamily="34" charset="0"/>
              <a:buChar char="•"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Физиолошки, перисталтички рефлекс увек има кранио-каудални смер – 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закон црева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828</TotalTime>
  <Words>3862</Words>
  <Application>Microsoft Office PowerPoint</Application>
  <PresentationFormat>On-screen Show (4:3)</PresentationFormat>
  <Paragraphs>452</Paragraphs>
  <Slides>71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2" baseType="lpstr">
      <vt:lpstr>Theme1</vt:lpstr>
      <vt:lpstr>Физиологија гастроинтастиналног тракта.  Метаболизам и регулација телесне температуре.</vt:lpstr>
      <vt:lpstr>Основни принципи физиологије гастроинтестиналног система</vt:lpstr>
      <vt:lpstr>Функционална анатомија гастроинтестиналног тракта</vt:lpstr>
      <vt:lpstr>Глатка мускулатура дигестивног тракта</vt:lpstr>
      <vt:lpstr>Глатка мускулатура дигестивног тракта</vt:lpstr>
      <vt:lpstr>Глатка мускулатура дигестивног тракта</vt:lpstr>
      <vt:lpstr>Глатка мускулатура дигестивног тракта</vt:lpstr>
      <vt:lpstr>Глатка мускулатура дигестивног тракта</vt:lpstr>
      <vt:lpstr>Покрети у гастроинтестиналном тракту</vt:lpstr>
      <vt:lpstr>Покрети у гастроинтестиналном тракту</vt:lpstr>
      <vt:lpstr>Регулација функција гастроинтестиналног система</vt:lpstr>
      <vt:lpstr>Регулација функција гастроинтестиналног система</vt:lpstr>
      <vt:lpstr>Регулација функција гастроинтестиналног система</vt:lpstr>
      <vt:lpstr>Обрада унете хране</vt:lpstr>
      <vt:lpstr>Обрада унете хране</vt:lpstr>
      <vt:lpstr>Обрада унете хране</vt:lpstr>
      <vt:lpstr>Обрада унете хране</vt:lpstr>
      <vt:lpstr>Обрада унете хране</vt:lpstr>
      <vt:lpstr>Обрада унете хране</vt:lpstr>
      <vt:lpstr>Обрада унете хране</vt:lpstr>
      <vt:lpstr>Обрада унете хране</vt:lpstr>
      <vt:lpstr>Обрада унете хране</vt:lpstr>
      <vt:lpstr>Обрада унете хране</vt:lpstr>
      <vt:lpstr>Обрада унете хране</vt:lpstr>
      <vt:lpstr>Обрада унете хране</vt:lpstr>
      <vt:lpstr>Обрада унете хране</vt:lpstr>
      <vt:lpstr>Обрада унете хране</vt:lpstr>
      <vt:lpstr>Обрада унете хране</vt:lpstr>
      <vt:lpstr>Обрада унете хране</vt:lpstr>
      <vt:lpstr>Обрада унете хране</vt:lpstr>
      <vt:lpstr>Обрада унете хране</vt:lpstr>
      <vt:lpstr>Обрада унете хране</vt:lpstr>
      <vt:lpstr>Обрада унете хране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Секреторне функције гастроинтестиналног система</vt:lpstr>
      <vt:lpstr>Варење и апсорпција</vt:lpstr>
      <vt:lpstr>Варење и апсорпција</vt:lpstr>
      <vt:lpstr>Варење и апсорпција</vt:lpstr>
      <vt:lpstr>Варење и апсорпција</vt:lpstr>
      <vt:lpstr>Варење и апсорпција</vt:lpstr>
      <vt:lpstr>Варење и апсорпција</vt:lpstr>
      <vt:lpstr>Варење и апсорпција</vt:lpstr>
      <vt:lpstr>Варење и апсорпција</vt:lpstr>
      <vt:lpstr>Варење и апсорпција</vt:lpstr>
      <vt:lpstr>Варење и апсорпција</vt:lpstr>
      <vt:lpstr>Гастроинтестинална (спланхничка) циркулација</vt:lpstr>
      <vt:lpstr>??? ПИТАЊА ???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Физиологија гастроинтастиналног тракта.  Метаболизам и регулација телесне температуре.</dc:title>
  <dc:creator>Editor</dc:creator>
  <cp:lastModifiedBy>Editor</cp:lastModifiedBy>
  <cp:revision>77</cp:revision>
  <dcterms:created xsi:type="dcterms:W3CDTF">2019-03-22T08:09:10Z</dcterms:created>
  <dcterms:modified xsi:type="dcterms:W3CDTF">2019-03-29T13:39:24Z</dcterms:modified>
</cp:coreProperties>
</file>